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56"/>
  </p:notesMasterIdLst>
  <p:sldIdLst>
    <p:sldId id="504" r:id="rId2"/>
    <p:sldId id="615" r:id="rId3"/>
    <p:sldId id="616" r:id="rId4"/>
    <p:sldId id="617" r:id="rId5"/>
    <p:sldId id="618" r:id="rId6"/>
    <p:sldId id="619" r:id="rId7"/>
    <p:sldId id="620" r:id="rId8"/>
    <p:sldId id="621" r:id="rId9"/>
    <p:sldId id="622" r:id="rId10"/>
    <p:sldId id="623" r:id="rId11"/>
    <p:sldId id="624" r:id="rId12"/>
    <p:sldId id="625" r:id="rId13"/>
    <p:sldId id="626" r:id="rId14"/>
    <p:sldId id="627" r:id="rId15"/>
    <p:sldId id="628" r:id="rId16"/>
    <p:sldId id="629" r:id="rId17"/>
    <p:sldId id="630" r:id="rId18"/>
    <p:sldId id="632" r:id="rId19"/>
    <p:sldId id="631" r:id="rId20"/>
    <p:sldId id="634" r:id="rId21"/>
    <p:sldId id="633" r:id="rId22"/>
    <p:sldId id="635" r:id="rId23"/>
    <p:sldId id="636" r:id="rId24"/>
    <p:sldId id="637" r:id="rId25"/>
    <p:sldId id="639" r:id="rId26"/>
    <p:sldId id="638" r:id="rId27"/>
    <p:sldId id="640" r:id="rId28"/>
    <p:sldId id="641" r:id="rId29"/>
    <p:sldId id="642" r:id="rId30"/>
    <p:sldId id="644" r:id="rId31"/>
    <p:sldId id="645" r:id="rId32"/>
    <p:sldId id="643" r:id="rId33"/>
    <p:sldId id="646" r:id="rId34"/>
    <p:sldId id="648" r:id="rId35"/>
    <p:sldId id="647" r:id="rId36"/>
    <p:sldId id="649" r:id="rId37"/>
    <p:sldId id="650" r:id="rId38"/>
    <p:sldId id="651" r:id="rId39"/>
    <p:sldId id="652" r:id="rId40"/>
    <p:sldId id="653" r:id="rId41"/>
    <p:sldId id="654" r:id="rId42"/>
    <p:sldId id="655" r:id="rId43"/>
    <p:sldId id="656" r:id="rId44"/>
    <p:sldId id="658" r:id="rId45"/>
    <p:sldId id="657" r:id="rId46"/>
    <p:sldId id="659" r:id="rId47"/>
    <p:sldId id="660" r:id="rId48"/>
    <p:sldId id="661" r:id="rId49"/>
    <p:sldId id="662" r:id="rId50"/>
    <p:sldId id="663" r:id="rId51"/>
    <p:sldId id="664" r:id="rId52"/>
    <p:sldId id="665" r:id="rId53"/>
    <p:sldId id="667" r:id="rId54"/>
    <p:sldId id="666" r:id="rId55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5053"/>
    <a:srgbClr val="CD6292"/>
    <a:srgbClr val="C87969"/>
    <a:srgbClr val="C88699"/>
    <a:srgbClr val="7B3583"/>
    <a:srgbClr val="D38A9E"/>
    <a:srgbClr val="452544"/>
    <a:srgbClr val="F39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15"/>
    <p:restoredTop sz="85000"/>
  </p:normalViewPr>
  <p:slideViewPr>
    <p:cSldViewPr snapToGrid="0" snapToObjects="1">
      <p:cViewPr>
        <p:scale>
          <a:sx n="70" d="100"/>
          <a:sy n="70" d="100"/>
        </p:scale>
        <p:origin x="6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5CEBD-C2E1-7F40-8575-4196F63DE1D3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13DC-DD53-7F48-9A1C-B2B01A45D4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657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32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057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63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197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77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442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51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87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6235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949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456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909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032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9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849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281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471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881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5092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2862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247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500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032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7655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15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083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2622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49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694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5908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25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9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364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772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932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5934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849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69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321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6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066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204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307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515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69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211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13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74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09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087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402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CC1-53A7-9C46-9DEE-929A300AA752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B2E8-1631-0F44-AAB9-F832CEF3ED91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0B51-DCAA-8C48-9C3B-09C005A15F6E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EA2-18CA-7B4F-BBF6-1D21BE6C0B5D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A6B1-A0A2-604A-8C00-2B7526D3B9E6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AD15-810F-DB42-9A02-867E40635398}" type="datetime1">
              <a:rPr lang="es-ES" smtClean="0"/>
              <a:t>27/10/19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8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2359-88C1-F341-94F5-A6DD26004159}" type="datetime1">
              <a:rPr lang="es-ES" smtClean="0"/>
              <a:t>27/10/19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9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B8CD-F702-0445-98F7-7F91F814F2B1}" type="datetime1">
              <a:rPr lang="es-ES" smtClean="0"/>
              <a:t>27/10/19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0432-C8B4-3940-81B6-657145B33DE1}" type="datetime1">
              <a:rPr lang="es-ES" smtClean="0"/>
              <a:t>27/10/19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29562F-32A5-504F-B875-39E2B6605B9B}" type="datetime1">
              <a:rPr lang="es-ES" smtClean="0"/>
              <a:t>27/10/19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99AB-26D8-204B-8DCB-06A48579AB43}" type="datetime1">
              <a:rPr lang="es-ES" smtClean="0"/>
              <a:t>27/10/19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4046C1-172E-6948-A732-515F1F1DC49B}" type="datetime1">
              <a:rPr lang="es-ES" smtClean="0"/>
              <a:t>27/10/19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"/>
            <a:r>
              <a:rPr lang="es-ES" sz="4400" dirty="0" smtClean="0">
                <a:latin typeface="Arial" charset="0"/>
              </a:rPr>
              <a:t>Algoritmos y Complejidad</a:t>
            </a:r>
            <a:endParaRPr lang="es-ES_tradnl" sz="4400" dirty="0">
              <a:latin typeface="Arial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097280" y="5035325"/>
            <a:ext cx="103025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Lorena Recalde Ph.D.</a:t>
            </a:r>
          </a:p>
          <a:p>
            <a:r>
              <a:rPr lang="en-US" sz="2400" dirty="0" err="1" smtClean="0"/>
              <a:t>Escuela</a:t>
            </a:r>
            <a:r>
              <a:rPr lang="en-US" sz="2400" dirty="0" smtClean="0"/>
              <a:t> </a:t>
            </a:r>
            <a:r>
              <a:rPr lang="en-US" sz="2400" dirty="0" err="1" smtClean="0"/>
              <a:t>Polit</a:t>
            </a:r>
            <a:r>
              <a:rPr lang="es-ES" sz="2400" dirty="0" err="1" smtClean="0"/>
              <a:t>écnica</a:t>
            </a:r>
            <a:r>
              <a:rPr lang="es-ES" sz="2400" dirty="0" smtClean="0"/>
              <a:t> Nacional</a:t>
            </a:r>
          </a:p>
          <a:p>
            <a:r>
              <a:rPr lang="es-ES" sz="2400" dirty="0" smtClean="0"/>
              <a:t>Maestría en Ciencias de Computación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684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554480"/>
            <a:ext cx="1038528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En t</a:t>
            </a:r>
            <a:r>
              <a:rPr lang="es-ES" sz="2400" dirty="0" err="1" smtClean="0"/>
              <a:t>érminos</a:t>
            </a:r>
            <a:r>
              <a:rPr lang="es-ES_tradnl" sz="2400" dirty="0" smtClean="0"/>
              <a:t> </a:t>
            </a:r>
            <a:r>
              <a:rPr lang="es-ES_tradnl" sz="2400" dirty="0"/>
              <a:t>de </a:t>
            </a:r>
            <a:r>
              <a:rPr lang="es-ES_tradnl" sz="2400" dirty="0" smtClean="0"/>
              <a:t>informática veamos </a:t>
            </a:r>
            <a:r>
              <a:rPr lang="es-ES_tradnl" sz="2400" dirty="0"/>
              <a:t>cuánto tiempo llevará ejecutar esto.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Recuerde </a:t>
            </a:r>
            <a:r>
              <a:rPr lang="es-ES_tradnl" sz="2400" dirty="0"/>
              <a:t>que el tiempo O (n) significa que </a:t>
            </a:r>
            <a:r>
              <a:rPr lang="es-ES_tradnl" sz="2400" dirty="0" smtClean="0"/>
              <a:t>accede a todos </a:t>
            </a:r>
            <a:r>
              <a:rPr lang="es-ES_tradnl" sz="2400" dirty="0"/>
              <a:t>los elementos de una lista </a:t>
            </a:r>
            <a:r>
              <a:rPr lang="es-ES_tradnl" sz="2400" u="sng" dirty="0"/>
              <a:t>una vez</a:t>
            </a:r>
            <a:r>
              <a:rPr lang="es-ES_tradnl" sz="2400" dirty="0"/>
              <a:t>. Por ejemplo, ejecutar una búsqueda simple en la lista de artistas significa mirar a cada artista una vez</a:t>
            </a:r>
            <a:r>
              <a:rPr lang="es-ES_tradnl" sz="2400" dirty="0" smtClean="0"/>
              <a:t>.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44" y="3127248"/>
            <a:ext cx="4352912" cy="316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78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444752"/>
            <a:ext cx="10385280" cy="449884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Para encontrar el artista con el mayor número de reproducciones, debe verificar cada elemento de la lista. Esto toma O (n) tiempo, como acabas de ver. Entonces tiene una operación que toma O (n) tiempo, </a:t>
            </a:r>
            <a:r>
              <a:rPr lang="es-ES_tradnl" sz="2400" u="sng" dirty="0"/>
              <a:t>y tiene que hacer eso n veces</a:t>
            </a:r>
            <a:r>
              <a:rPr lang="es-ES_tradnl" sz="2400" dirty="0"/>
              <a:t>: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818" y="2615184"/>
            <a:ext cx="8301085" cy="417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5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8528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Esto toma tiempo O (n × n) o tiempo O (n2).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Los algoritmos de </a:t>
            </a:r>
            <a:r>
              <a:rPr lang="es-ES_tradnl" sz="2400" dirty="0" smtClean="0"/>
              <a:t>ordenamiento son </a:t>
            </a:r>
            <a:r>
              <a:rPr lang="es-ES_tradnl" sz="2400" dirty="0"/>
              <a:t>muy útiles. Ahora puedes </a:t>
            </a:r>
            <a:r>
              <a:rPr lang="es-ES_tradnl" sz="2400" dirty="0" smtClean="0"/>
              <a:t>ordenar: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Nombres en una guía </a:t>
            </a:r>
            <a:r>
              <a:rPr lang="es-ES_tradnl" sz="2400" dirty="0" smtClean="0"/>
              <a:t>telefónica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Fechas de </a:t>
            </a:r>
            <a:r>
              <a:rPr lang="es-ES_tradnl" sz="2400" dirty="0" smtClean="0"/>
              <a:t>viaje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Correos electrónicos (del más reciente al más antiguo</a:t>
            </a:r>
            <a:r>
              <a:rPr lang="es-ES_tradnl" sz="2400" dirty="0" smtClean="0"/>
              <a:t>)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El </a:t>
            </a:r>
            <a:r>
              <a:rPr lang="es-ES_tradnl" sz="2400" i="1" dirty="0" err="1" smtClean="0"/>
              <a:t>selection</a:t>
            </a:r>
            <a:r>
              <a:rPr lang="es-ES_tradnl" sz="2400" i="1" dirty="0" smtClean="0"/>
              <a:t> </a:t>
            </a:r>
            <a:r>
              <a:rPr lang="es-ES_tradnl" sz="2400" i="1" dirty="0" err="1" smtClean="0"/>
              <a:t>sort</a:t>
            </a:r>
            <a:r>
              <a:rPr lang="es-ES_tradnl" sz="2400" dirty="0" smtClean="0"/>
              <a:t> es </a:t>
            </a:r>
            <a:r>
              <a:rPr lang="es-ES_tradnl" sz="2400" dirty="0"/>
              <a:t>un algoritmo </a:t>
            </a:r>
            <a:r>
              <a:rPr lang="es-ES_tradnl" sz="2400" dirty="0" smtClean="0"/>
              <a:t>pulcro, </a:t>
            </a:r>
            <a:r>
              <a:rPr lang="es-ES_tradnl" sz="2400" dirty="0"/>
              <a:t>pero no es muy rápido. </a:t>
            </a:r>
            <a:r>
              <a:rPr lang="es-ES_tradnl" sz="2400" dirty="0" err="1"/>
              <a:t>Quicksort</a:t>
            </a:r>
            <a:r>
              <a:rPr lang="es-ES_tradnl" sz="2400" dirty="0"/>
              <a:t> es un algoritmo de clasificación más rápido que solo toma tiempo O (n log n).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08284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44" y="1371600"/>
            <a:ext cx="9132336" cy="484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60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14</a:t>
            </a:fld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432" y="745163"/>
            <a:ext cx="10456068" cy="5248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68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15</a:t>
            </a:fld>
            <a:endParaRPr lang="en-US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40" y="1060704"/>
            <a:ext cx="11557320" cy="381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Resumen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8528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La memoria de su computadora es como un juego de cajones gigante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Cuando desee almacenar múltiples elementos, use </a:t>
            </a:r>
            <a:r>
              <a:rPr lang="es-ES_tradnl" sz="2400" dirty="0" smtClean="0"/>
              <a:t>un </a:t>
            </a:r>
            <a:r>
              <a:rPr lang="es-ES_tradnl" sz="2400" dirty="0" err="1" smtClean="0"/>
              <a:t>array</a:t>
            </a:r>
            <a:r>
              <a:rPr lang="es-ES_tradnl" sz="2400" dirty="0" smtClean="0"/>
              <a:t> o </a:t>
            </a:r>
            <a:r>
              <a:rPr lang="es-ES_tradnl" sz="2400" dirty="0"/>
              <a:t>una lista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Con un </a:t>
            </a:r>
            <a:r>
              <a:rPr lang="es-ES_tradnl" sz="2400" dirty="0" err="1" smtClean="0"/>
              <a:t>array</a:t>
            </a:r>
            <a:r>
              <a:rPr lang="es-ES_tradnl" sz="2400" dirty="0" smtClean="0"/>
              <a:t>, </a:t>
            </a:r>
            <a:r>
              <a:rPr lang="es-ES_tradnl" sz="2400" dirty="0"/>
              <a:t>todos sus elementos se almacenan uno al lado del otro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Con una lista, los elementos están esparcidos por todas partes, y un elemento </a:t>
            </a:r>
            <a:r>
              <a:rPr lang="es-ES_tradnl" sz="2400" dirty="0" smtClean="0"/>
              <a:t>almacena la </a:t>
            </a:r>
            <a:r>
              <a:rPr lang="es-ES_tradnl" sz="2400" dirty="0"/>
              <a:t>dirección del siguiente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Los </a:t>
            </a:r>
            <a:r>
              <a:rPr lang="es-ES_tradnl" sz="2400" dirty="0" err="1" smtClean="0"/>
              <a:t>arrays</a:t>
            </a:r>
            <a:r>
              <a:rPr lang="es-ES_tradnl" sz="2400" dirty="0" smtClean="0"/>
              <a:t> permiten </a:t>
            </a:r>
            <a:r>
              <a:rPr lang="es-ES_tradnl" sz="2400" dirty="0"/>
              <a:t>lecturas rápidas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Las listas </a:t>
            </a:r>
            <a:r>
              <a:rPr lang="es-ES_tradnl" sz="2400" dirty="0" smtClean="0"/>
              <a:t>enlazadas permiten </a:t>
            </a:r>
            <a:r>
              <a:rPr lang="es-ES_tradnl" sz="2400" dirty="0"/>
              <a:t>inserciones y eliminaciones rápidas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• </a:t>
            </a:r>
            <a:r>
              <a:rPr lang="es-ES_tradnl" sz="2400" dirty="0"/>
              <a:t>Todos los elementos </a:t>
            </a:r>
            <a:r>
              <a:rPr lang="es-ES_tradnl" sz="2400" dirty="0" smtClean="0"/>
              <a:t>del </a:t>
            </a:r>
            <a:r>
              <a:rPr lang="es-ES_tradnl" sz="2400" dirty="0" err="1" smtClean="0"/>
              <a:t>array</a:t>
            </a:r>
            <a:r>
              <a:rPr lang="es-ES_tradnl" sz="2400" dirty="0" smtClean="0"/>
              <a:t> deben </a:t>
            </a:r>
            <a:r>
              <a:rPr lang="es-ES_tradnl" sz="2400" dirty="0"/>
              <a:t>ser del mismo tipo (</a:t>
            </a:r>
            <a:r>
              <a:rPr lang="es-ES_tradnl" sz="2400" dirty="0" smtClean="0"/>
              <a:t>todos </a:t>
            </a:r>
            <a:r>
              <a:rPr lang="es-ES_tradnl" sz="2400" dirty="0" err="1" smtClean="0"/>
              <a:t>int</a:t>
            </a:r>
            <a:r>
              <a:rPr lang="es-ES_tradnl" sz="2400" dirty="0" smtClean="0"/>
              <a:t>, todos  </a:t>
            </a:r>
            <a:r>
              <a:rPr lang="es-ES_tradnl" sz="2400" dirty="0" err="1" smtClean="0"/>
              <a:t>double</a:t>
            </a:r>
            <a:r>
              <a:rPr lang="es-ES_tradnl" sz="2400" dirty="0" smtClean="0"/>
              <a:t>, </a:t>
            </a:r>
            <a:r>
              <a:rPr lang="es-ES_tradnl" sz="2400" dirty="0"/>
              <a:t>etc.).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278358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17</a:t>
            </a:fld>
            <a:endParaRPr lang="en-US" sz="1600" dirty="0"/>
          </a:p>
        </p:txBody>
      </p:sp>
      <p:sp>
        <p:nvSpPr>
          <p:cNvPr id="3" name="Rectángulo 2"/>
          <p:cNvSpPr/>
          <p:nvPr/>
        </p:nvSpPr>
        <p:spPr>
          <a:xfrm>
            <a:off x="4179837" y="2470672"/>
            <a:ext cx="3840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err="1" smtClean="0">
                <a:ln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Recursividad</a:t>
            </a:r>
            <a:endParaRPr lang="es-ES" sz="5400" b="1" dirty="0">
              <a:ln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700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 smtClean="0"/>
              <a:t>Introducci</a:t>
            </a:r>
            <a:r>
              <a:rPr lang="es-ES" sz="4400" dirty="0" err="1" smtClean="0"/>
              <a:t>ón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609344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L</a:t>
            </a:r>
            <a:r>
              <a:rPr lang="es-ES_tradnl" sz="2400" dirty="0" smtClean="0"/>
              <a:t>a recursividad es una </a:t>
            </a:r>
            <a:r>
              <a:rPr lang="es-ES_tradnl" sz="2400" dirty="0"/>
              <a:t>forma elegante de resolver </a:t>
            </a:r>
            <a:r>
              <a:rPr lang="es-ES_tradnl" sz="2400" dirty="0" smtClean="0"/>
              <a:t>problemas, </a:t>
            </a:r>
            <a:r>
              <a:rPr lang="es-ES_tradnl" sz="2400" dirty="0"/>
              <a:t>pero es </a:t>
            </a:r>
            <a:r>
              <a:rPr lang="es-ES_tradnl" sz="2400" dirty="0" smtClean="0"/>
              <a:t>controversial. </a:t>
            </a:r>
            <a:r>
              <a:rPr lang="es-ES_tradnl" sz="2400" dirty="0"/>
              <a:t>La gente lo ama o lo odia, o lo odia hasta que aprende a amarlo unos años más tarde.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Para </a:t>
            </a:r>
            <a:r>
              <a:rPr lang="es-ES_tradnl" sz="2400" dirty="0"/>
              <a:t>facilitarle las cosas, </a:t>
            </a:r>
            <a:r>
              <a:rPr lang="es-ES_tradnl" sz="2400" dirty="0" smtClean="0"/>
              <a:t>hay algunos </a:t>
            </a:r>
            <a:r>
              <a:rPr lang="es-ES_tradnl" sz="2400" dirty="0"/>
              <a:t>consejos</a:t>
            </a:r>
            <a:r>
              <a:rPr lang="es-ES_tradnl" sz="2400" dirty="0" smtClean="0"/>
              <a:t>: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s-ES_tradnl" sz="2400" dirty="0" smtClean="0"/>
              <a:t>Este </a:t>
            </a:r>
            <a:r>
              <a:rPr lang="es-ES_tradnl" sz="2400" dirty="0"/>
              <a:t>capítulo tiene muchos ejemplos de código. Ejecute el código usted mismo para ver cómo funciona</a:t>
            </a:r>
            <a:r>
              <a:rPr lang="es-ES_tradnl" sz="2400" dirty="0" smtClean="0"/>
              <a:t>.</a:t>
            </a:r>
          </a:p>
          <a:p>
            <a:pPr lvl="1">
              <a:buClr>
                <a:schemeClr val="tx1"/>
              </a:buClr>
              <a:buFont typeface="Wingdings" charset="2"/>
              <a:buChar char="ü"/>
            </a:pPr>
            <a:r>
              <a:rPr lang="es-ES_tradnl" sz="2400" dirty="0" smtClean="0"/>
              <a:t> Al </a:t>
            </a:r>
            <a:r>
              <a:rPr lang="es-ES_tradnl" sz="2400" dirty="0"/>
              <a:t>menos una vez, realice una función recursiva con lápiz y </a:t>
            </a:r>
            <a:r>
              <a:rPr lang="es-ES_tradnl" sz="2400" dirty="0" smtClean="0"/>
              <a:t>papel. Caminar </a:t>
            </a:r>
            <a:r>
              <a:rPr lang="es-ES_tradnl" sz="2400" dirty="0"/>
              <a:t>a través de una función </a:t>
            </a:r>
            <a:r>
              <a:rPr lang="es-ES_tradnl" sz="2400" dirty="0" smtClean="0"/>
              <a:t>recursiva </a:t>
            </a:r>
            <a:r>
              <a:rPr lang="es-ES_tradnl" sz="2400" dirty="0"/>
              <a:t>le enseñará cómo </a:t>
            </a:r>
            <a:r>
              <a:rPr lang="es-ES_tradnl" sz="2400" dirty="0" smtClean="0"/>
              <a:t>funciona.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Este </a:t>
            </a:r>
            <a:r>
              <a:rPr lang="es-ES_tradnl" sz="2400" dirty="0"/>
              <a:t>capítulo también incluye una gran cantidad de pseudocódigo. El seudocódigo es una descripción de alto nivel del problema que está intentando resolver, en código</a:t>
            </a:r>
            <a:r>
              <a:rPr lang="es-ES_tradnl" sz="2400" dirty="0" smtClean="0"/>
              <a:t>. Está </a:t>
            </a:r>
            <a:r>
              <a:rPr lang="es-ES_tradnl" sz="2400" dirty="0"/>
              <a:t>escrito como un código, pero está destinado a estar más cerca del habla humana</a:t>
            </a:r>
            <a:r>
              <a:rPr lang="es-ES_tradnl" sz="2400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55584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548" y="697676"/>
            <a:ext cx="5308600" cy="194310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70399" y="1517904"/>
            <a:ext cx="5606524" cy="124358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Supongamos </a:t>
            </a:r>
            <a:r>
              <a:rPr lang="es-ES_tradnl" sz="2400" dirty="0"/>
              <a:t>que estás cavando en el ático de tu abuela y te encuentras con una misteriosa maleta cerrada</a:t>
            </a:r>
            <a:r>
              <a:rPr lang="es-ES_tradnl" sz="2400" smtClean="0"/>
              <a:t>. </a:t>
            </a:r>
            <a:endParaRPr lang="es-ES_tradnl" sz="2400" dirty="0" smtClean="0"/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770399" y="2834640"/>
            <a:ext cx="10659601" cy="215798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La </a:t>
            </a:r>
            <a:r>
              <a:rPr lang="es-ES_tradnl" sz="2400" dirty="0"/>
              <a:t>abuela te dice que la llave de la maleta probablemente esté en esta otra caja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37" y="3252724"/>
            <a:ext cx="50800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The traveling salesperson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70399" y="1679735"/>
            <a:ext cx="10385280" cy="362295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Es posible que haya leído la última sección y haya pensado: "No hay forma de que me encuentre con un algoritmo que lleve O (n!) </a:t>
            </a:r>
            <a:r>
              <a:rPr lang="es-ES_tradnl" sz="2400" dirty="0" smtClean="0"/>
              <a:t>tiempo</a:t>
            </a:r>
            <a:r>
              <a:rPr lang="es-ES_tradnl" sz="2400" dirty="0"/>
              <a:t>". ¡Bien, déjenme intentar demostrar que </a:t>
            </a:r>
            <a:r>
              <a:rPr lang="es-ES_tradnl" sz="2400" dirty="0" smtClean="0"/>
              <a:t>está equivocado! 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916" y="2577549"/>
            <a:ext cx="4101084" cy="3663635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770399" y="2980591"/>
            <a:ext cx="6361921" cy="310931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smtClean="0"/>
              <a:t>Aquí </a:t>
            </a:r>
            <a:r>
              <a:rPr lang="es-ES_tradnl" sz="2400" dirty="0"/>
              <a:t>hay un ejemplo de un algoritmo con un tiempo de ejecución realmente malo. Este es un problema famoso en informática, porque su crecimiento es terrible y algunas personas muy inteligentes piensan que no se puede mejorar.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Se </a:t>
            </a:r>
            <a:r>
              <a:rPr lang="es-ES_tradnl" sz="2400" dirty="0"/>
              <a:t>llama el problema del vendedor ambulante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Tiene </a:t>
            </a:r>
            <a:r>
              <a:rPr lang="es-ES_tradnl" sz="2400" dirty="0"/>
              <a:t>un vendedor</a:t>
            </a:r>
            <a:r>
              <a:rPr lang="es-ES_tradnl" sz="2400" dirty="0" smtClean="0"/>
              <a:t>. El </a:t>
            </a:r>
            <a:r>
              <a:rPr lang="es-ES_tradnl" sz="2400" dirty="0"/>
              <a:t>vendedor tiene que ir a cinco ciudades</a:t>
            </a:r>
            <a:r>
              <a:rPr lang="es-ES_tradnl" sz="2400" dirty="0" smtClean="0"/>
              <a:t>.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85549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188588" cy="409651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Esta caja contiene </a:t>
            </a:r>
            <a:r>
              <a:rPr lang="es-ES_tradnl" sz="2400" dirty="0"/>
              <a:t>más </a:t>
            </a:r>
            <a:r>
              <a:rPr lang="es-ES_tradnl" sz="2400" dirty="0" smtClean="0"/>
              <a:t>cajas, </a:t>
            </a:r>
            <a:r>
              <a:rPr lang="es-ES_tradnl" sz="2400" dirty="0"/>
              <a:t>con más </a:t>
            </a:r>
            <a:r>
              <a:rPr lang="es-ES_tradnl" sz="2400" dirty="0" smtClean="0"/>
              <a:t>cajas dentro </a:t>
            </a:r>
            <a:r>
              <a:rPr lang="es-ES_tradnl" sz="2400" dirty="0"/>
              <a:t>de </a:t>
            </a:r>
            <a:r>
              <a:rPr lang="es-ES_tradnl" sz="2400" dirty="0" smtClean="0"/>
              <a:t>esas cajas.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La </a:t>
            </a:r>
            <a:r>
              <a:rPr lang="es-ES_tradnl" sz="2400" dirty="0"/>
              <a:t>llave está en una caja en alguna parte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¿</a:t>
            </a:r>
            <a:r>
              <a:rPr lang="es-ES_tradnl" sz="2400" dirty="0"/>
              <a:t>Cuál es su algoritmo para buscar la clave</a:t>
            </a:r>
            <a:r>
              <a:rPr lang="es-ES_tradnl" sz="2400" dirty="0" smtClean="0"/>
              <a:t>? 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66007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5566392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Aquí hay un enfoque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1</a:t>
            </a:r>
            <a:r>
              <a:rPr lang="es-ES_tradnl" sz="2400" dirty="0"/>
              <a:t>. Haz un montón de cajas para mirar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2</a:t>
            </a:r>
            <a:r>
              <a:rPr lang="es-ES_tradnl" sz="2400" dirty="0"/>
              <a:t>. Tome una caja y mire a través de ella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3</a:t>
            </a:r>
            <a:r>
              <a:rPr lang="es-ES_tradnl" sz="2400" dirty="0"/>
              <a:t>. Si encuentra </a:t>
            </a:r>
            <a:r>
              <a:rPr lang="es-ES_tradnl" sz="2400" dirty="0" smtClean="0"/>
              <a:t>una caja, </a:t>
            </a:r>
            <a:r>
              <a:rPr lang="es-ES_tradnl" sz="2400" dirty="0"/>
              <a:t>agréguelo a la pila para verlo más tarde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4</a:t>
            </a:r>
            <a:r>
              <a:rPr lang="es-ES_tradnl" sz="2400" dirty="0"/>
              <a:t>. Si encuentra una llave, ¡ya está</a:t>
            </a:r>
            <a:r>
              <a:rPr lang="es-ES_tradnl" sz="2400" dirty="0" smtClean="0"/>
              <a:t>!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5</a:t>
            </a:r>
            <a:r>
              <a:rPr lang="es-ES_tradnl" sz="2400" dirty="0"/>
              <a:t>. Repita</a:t>
            </a:r>
            <a:r>
              <a:rPr lang="es-ES_tradnl" sz="2400" dirty="0" smtClean="0"/>
              <a:t>.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576" y="870712"/>
            <a:ext cx="4384452" cy="481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95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Aquí hay un enfoque alternativo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1</a:t>
            </a:r>
            <a:r>
              <a:rPr lang="es-ES_tradnl" sz="2400" dirty="0"/>
              <a:t>. Mira a través de la caja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2</a:t>
            </a:r>
            <a:r>
              <a:rPr lang="es-ES_tradnl" sz="2400" dirty="0"/>
              <a:t>. Si </a:t>
            </a:r>
            <a:r>
              <a:rPr lang="es-ES_tradnl" sz="2400" dirty="0" smtClean="0"/>
              <a:t>encuentras una caja, ve al </a:t>
            </a:r>
            <a:r>
              <a:rPr lang="es-ES_tradnl" sz="2400" dirty="0"/>
              <a:t>paso 1</a:t>
            </a:r>
            <a:r>
              <a:rPr lang="es-ES_tradnl" sz="2400" dirty="0" smtClean="0"/>
              <a:t>.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400" dirty="0" smtClean="0"/>
              <a:t>3</a:t>
            </a:r>
            <a:r>
              <a:rPr lang="es-ES_tradnl" sz="2400" dirty="0"/>
              <a:t>. Si </a:t>
            </a:r>
            <a:r>
              <a:rPr lang="es-ES_tradnl" sz="2400" dirty="0" smtClean="0"/>
              <a:t>encuentras </a:t>
            </a:r>
            <a:r>
              <a:rPr lang="es-ES_tradnl" sz="2400" dirty="0"/>
              <a:t>una llave, ¡ya está</a:t>
            </a:r>
            <a:r>
              <a:rPr lang="es-ES_tradnl" sz="2400" dirty="0" smtClean="0"/>
              <a:t>!</a:t>
            </a:r>
          </a:p>
          <a:p>
            <a:pPr marL="0" indent="0">
              <a:buClr>
                <a:schemeClr val="tx1"/>
              </a:buClr>
              <a:buNone/>
            </a:pP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658" y="1721642"/>
            <a:ext cx="4822490" cy="288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¿Qué enfoque te parece más fácil? El primer enfoque utiliza un bucle </a:t>
            </a:r>
            <a:r>
              <a:rPr lang="es-ES_tradnl" sz="2400" i="1" dirty="0" err="1"/>
              <a:t>while</a:t>
            </a:r>
            <a:r>
              <a:rPr lang="es-ES_tradnl" sz="2400" dirty="0"/>
              <a:t>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Mientras </a:t>
            </a:r>
            <a:r>
              <a:rPr lang="es-ES_tradnl" sz="2400" dirty="0"/>
              <a:t>la pila no está vacía, toma una caja y mira a través de ella</a:t>
            </a:r>
            <a:r>
              <a:rPr lang="es-ES_tradnl" sz="2400" dirty="0" smtClean="0"/>
              <a:t>: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27" y="2997992"/>
            <a:ext cx="7841947" cy="29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24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La segunda forma usa la recursividad. La recursión es donde una función se llama a sí misma. Aquí está la segunda forma en pseudocódigo</a:t>
            </a:r>
            <a:r>
              <a:rPr lang="es-ES_tradnl" sz="2400" dirty="0" smtClean="0"/>
              <a:t>: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2921539"/>
            <a:ext cx="6874419" cy="207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10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25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Recursividad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Ambos enfoques logran lo mismo, pero el segundo enfoque parece ser más claro.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No </a:t>
            </a:r>
            <a:r>
              <a:rPr lang="es-ES_tradnl" sz="2400" dirty="0"/>
              <a:t>hay beneficio de rendimiento al usar la recursividad; de hecho, los bucles a veces son mejores para el rendimiento.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Citando a </a:t>
            </a:r>
            <a:r>
              <a:rPr lang="es-ES_tradnl" sz="2400" dirty="0" err="1"/>
              <a:t>Leigh</a:t>
            </a:r>
            <a:r>
              <a:rPr lang="es-ES_tradnl" sz="2400" dirty="0"/>
              <a:t> </a:t>
            </a:r>
            <a:r>
              <a:rPr lang="es-ES_tradnl" sz="2400" dirty="0" err="1"/>
              <a:t>Caldwell</a:t>
            </a:r>
            <a:r>
              <a:rPr lang="es-ES_tradnl" sz="2400" dirty="0"/>
              <a:t> sobre </a:t>
            </a:r>
            <a:r>
              <a:rPr lang="es-ES_tradnl" sz="2400" dirty="0" err="1"/>
              <a:t>Stack</a:t>
            </a:r>
            <a:r>
              <a:rPr lang="es-ES_tradnl" sz="2400" dirty="0"/>
              <a:t> </a:t>
            </a:r>
            <a:r>
              <a:rPr lang="es-ES_tradnl" sz="2400" dirty="0" err="1"/>
              <a:t>Overflow</a:t>
            </a:r>
            <a:r>
              <a:rPr lang="es-ES_tradnl" sz="2400" dirty="0"/>
              <a:t>: “Los bucles pueden lograr una ganancia de rendimiento para su programa. La recursión puede lograr una ganancia de rendimiento para su programador. </a:t>
            </a:r>
            <a:r>
              <a:rPr lang="es-ES_tradnl" sz="2400" dirty="0" smtClean="0"/>
              <a:t>¡Elija </a:t>
            </a:r>
            <a:r>
              <a:rPr lang="es-ES_tradnl" sz="2400" dirty="0"/>
              <a:t>cuál es más importante en </a:t>
            </a:r>
            <a:r>
              <a:rPr lang="es-ES_tradnl" sz="2400" dirty="0" smtClean="0"/>
              <a:t>su </a:t>
            </a:r>
            <a:r>
              <a:rPr lang="es-ES_tradnl" sz="2400" dirty="0"/>
              <a:t>situación! </a:t>
            </a:r>
            <a:r>
              <a:rPr lang="es-ES_tradnl" sz="2400" dirty="0" smtClean="0"/>
              <a:t>”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Muchos </a:t>
            </a:r>
            <a:r>
              <a:rPr lang="es-ES_tradnl" sz="2400" dirty="0"/>
              <a:t>algoritmos importantes utilizan la recursividad, por lo que es importante comprender </a:t>
            </a:r>
            <a:r>
              <a:rPr lang="es-ES_tradnl" sz="2400" dirty="0" smtClean="0"/>
              <a:t>c</a:t>
            </a:r>
            <a:r>
              <a:rPr lang="es-ES" sz="2400" dirty="0" err="1" smtClean="0"/>
              <a:t>ómo</a:t>
            </a:r>
            <a:r>
              <a:rPr lang="es-ES" sz="2400" dirty="0" smtClean="0"/>
              <a:t> trabaja</a:t>
            </a:r>
            <a:r>
              <a:rPr lang="es-ES_tradnl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745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26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Base </a:t>
            </a:r>
            <a:r>
              <a:rPr lang="en-US" sz="4400" dirty="0"/>
              <a:t>case and recursive case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88104" y="1444752"/>
            <a:ext cx="10906488" cy="449884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300" dirty="0" smtClean="0"/>
              <a:t>Debido </a:t>
            </a:r>
            <a:r>
              <a:rPr lang="es-ES_tradnl" sz="2300" dirty="0"/>
              <a:t>a que una función recursiva se llama a sí misma, es fácil escribir </a:t>
            </a:r>
            <a:r>
              <a:rPr lang="es-ES_tradnl" sz="2300" dirty="0" smtClean="0"/>
              <a:t>una </a:t>
            </a:r>
            <a:r>
              <a:rPr lang="es-ES_tradnl" sz="2300" dirty="0" err="1" smtClean="0"/>
              <a:t>funci</a:t>
            </a:r>
            <a:r>
              <a:rPr lang="es-ES" sz="2300" dirty="0" err="1" smtClean="0"/>
              <a:t>ón</a:t>
            </a:r>
            <a:r>
              <a:rPr lang="es-ES_tradnl" sz="2300" dirty="0" smtClean="0"/>
              <a:t> </a:t>
            </a:r>
            <a:r>
              <a:rPr lang="es-ES_tradnl" sz="2300" dirty="0"/>
              <a:t>incorrectamente que termina en un bucle infinito. </a:t>
            </a:r>
            <a:endParaRPr lang="es-ES_tradnl" sz="23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300" dirty="0" smtClean="0"/>
              <a:t>Por </a:t>
            </a:r>
            <a:r>
              <a:rPr lang="es-ES_tradnl" sz="2300" dirty="0"/>
              <a:t>ejemplo, suponga que desea escribir una función que imprima una cuenta regresiva, como esta</a:t>
            </a:r>
            <a:r>
              <a:rPr lang="es-ES_tradnl" sz="2300" dirty="0" smtClean="0"/>
              <a:t>: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300" dirty="0" smtClean="0"/>
              <a:t>&gt; </a:t>
            </a:r>
            <a:r>
              <a:rPr lang="es-ES_tradnl" sz="2300" dirty="0"/>
              <a:t>3 ... 2 ... </a:t>
            </a:r>
            <a:r>
              <a:rPr lang="es-ES_tradnl" sz="2300" dirty="0" smtClean="0"/>
              <a:t>1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300" dirty="0" smtClean="0"/>
              <a:t>Puedes </a:t>
            </a:r>
            <a:r>
              <a:rPr lang="es-ES_tradnl" sz="2300" dirty="0"/>
              <a:t>escribirlo recursivamente, así</a:t>
            </a:r>
            <a:r>
              <a:rPr lang="es-ES_tradnl" sz="2300" dirty="0" smtClean="0"/>
              <a:t>: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3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3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300" dirty="0" smtClean="0"/>
              <a:t>Escriba </a:t>
            </a:r>
            <a:r>
              <a:rPr lang="es-ES_tradnl" sz="2300" dirty="0"/>
              <a:t>este código y ejecútelo. Notarás un problema: ¡esta función se ejecutará para siempre</a:t>
            </a:r>
            <a:r>
              <a:rPr lang="es-ES_tradnl" sz="2300" dirty="0" smtClean="0"/>
              <a:t>!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s-ES_tradnl" sz="2300" dirty="0" smtClean="0"/>
              <a:t>&gt; 3 </a:t>
            </a:r>
            <a:r>
              <a:rPr lang="es-ES_tradnl" sz="2300" dirty="0"/>
              <a:t>... 2 ... 1 ... 0 ...- 1 ...- 2 </a:t>
            </a:r>
            <a:r>
              <a:rPr lang="es-ES_tradnl" sz="2300" dirty="0" smtClean="0"/>
              <a:t>...        (</a:t>
            </a:r>
            <a:r>
              <a:rPr lang="es-ES_tradnl" sz="2300" dirty="0"/>
              <a:t>Presione </a:t>
            </a:r>
            <a:r>
              <a:rPr lang="es-ES_tradnl" sz="2300" dirty="0" err="1"/>
              <a:t>Ctrl</a:t>
            </a:r>
            <a:r>
              <a:rPr lang="es-ES_tradnl" sz="2300" dirty="0"/>
              <a:t>-C para eliminar su secuencia de comandos</a:t>
            </a:r>
            <a:r>
              <a:rPr lang="es-ES_tradnl" sz="2300" dirty="0" smtClean="0"/>
              <a:t>).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9" y="3878072"/>
            <a:ext cx="2936422" cy="109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Base </a:t>
            </a:r>
            <a:r>
              <a:rPr lang="en-US" sz="4400" dirty="0"/>
              <a:t>case and recursive case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481328"/>
            <a:ext cx="10376136" cy="449884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Cuando escribe una función recursiva, debe decirle cuándo dejar de recurrir.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 </a:t>
            </a:r>
            <a:r>
              <a:rPr lang="es-ES_tradnl" sz="2400" dirty="0"/>
              <a:t>por eso que cada función recursiva tiene dos partes: el caso base y el caso recursivo.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El </a:t>
            </a:r>
            <a:r>
              <a:rPr lang="es-ES_tradnl" sz="2400" dirty="0"/>
              <a:t>caso recursivo es cuando la función se llama a sí misma.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El </a:t>
            </a:r>
            <a:r>
              <a:rPr lang="es-ES_tradnl" sz="2400" dirty="0"/>
              <a:t>caso base es cuando la función no se vuelve a llamar a sí misma ... por lo que no entra en un bucle infinito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Agreguemos </a:t>
            </a:r>
            <a:r>
              <a:rPr lang="es-ES_tradnl" sz="2400" dirty="0"/>
              <a:t>un caso base a la función de cuenta </a:t>
            </a:r>
            <a:r>
              <a:rPr lang="es-ES_tradnl" sz="2400" dirty="0" smtClean="0"/>
              <a:t>regresiva: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4587748"/>
            <a:ext cx="4121640" cy="1720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827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Base </a:t>
            </a:r>
            <a:r>
              <a:rPr lang="en-US" sz="4400" dirty="0"/>
              <a:t>case and recursive case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Ahora la función funciona como se esperaba. Es algo parecido a esto.</a:t>
            </a: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3552" y="2565146"/>
            <a:ext cx="6292692" cy="350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49" y="83070"/>
            <a:ext cx="2815701" cy="1892151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La </a:t>
            </a:r>
            <a:r>
              <a:rPr lang="en-US" sz="4400" dirty="0" err="1" smtClean="0"/>
              <a:t>Pila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3956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Esta </a:t>
            </a:r>
            <a:r>
              <a:rPr lang="es-ES_tradnl" sz="2400" dirty="0"/>
              <a:t>sección cubre la pila de llamadas. </a:t>
            </a:r>
            <a:r>
              <a:rPr lang="es-ES_tradnl" sz="2400" dirty="0" smtClean="0"/>
              <a:t>La </a:t>
            </a:r>
            <a:r>
              <a:rPr lang="es-ES_tradnl" sz="2400" dirty="0"/>
              <a:t>pila de llamadas es un concepto importante en la programación general, y también es importante comprenderla cuando se utiliza la recursividad.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Supongamos </a:t>
            </a:r>
            <a:r>
              <a:rPr lang="es-ES_tradnl" sz="2400" dirty="0"/>
              <a:t>que estás lanzando una barbacoa. Mantiene una lista de tareas para la barbacoa, en forma de una pila de notas adhesivas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¿</a:t>
            </a:r>
            <a:r>
              <a:rPr lang="es-ES_tradnl" sz="2400" dirty="0"/>
              <a:t>Recuerdas cuando hablamos de </a:t>
            </a:r>
            <a:r>
              <a:rPr lang="es-ES_tradnl" sz="2400" dirty="0" err="1" smtClean="0"/>
              <a:t>arrays</a:t>
            </a:r>
            <a:r>
              <a:rPr lang="es-ES_tradnl" sz="2400" dirty="0" smtClean="0"/>
              <a:t> y </a:t>
            </a:r>
            <a:r>
              <a:rPr lang="es-ES_tradnl" sz="2400" dirty="0"/>
              <a:t>listas, y tuviste una lista de tareas pendientes? </a:t>
            </a:r>
            <a:r>
              <a:rPr lang="es-ES_tradnl" sz="2400" dirty="0" smtClean="0"/>
              <a:t>Puedes </a:t>
            </a:r>
            <a:r>
              <a:rPr lang="es-ES_tradnl" sz="2400" dirty="0"/>
              <a:t>agregar elementos de tareas en cualquier lugar de la lista o eliminar elementos aleatorios. La pila de notas adhesivas es mucho más simple.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Cuando </a:t>
            </a:r>
            <a:r>
              <a:rPr lang="es-ES_tradnl" sz="2400" dirty="0"/>
              <a:t>inserta un elemento, se agrega a la parte superior de la lista. Cuando lee un elemento, solo lee el elemento superior, y se elimina de la lista. Por lo tanto, su lista de tareas solo tiene dos acciones: </a:t>
            </a:r>
            <a:r>
              <a:rPr lang="es-ES_tradnl" sz="2400" dirty="0" err="1"/>
              <a:t>push</a:t>
            </a:r>
            <a:r>
              <a:rPr lang="es-ES_tradnl" sz="2400" dirty="0"/>
              <a:t> (insertar) y pop (eliminar y leer</a:t>
            </a:r>
            <a:r>
              <a:rPr lang="es-ES_tradnl" sz="2400" dirty="0" smtClean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125813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The traveling salesperson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612234"/>
            <a:ext cx="6937992" cy="4644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Este vendedor, a quien llamaré Opus, quiere llegar a las cinco ciudades mientras viaja la distancia mínima. Aquí hay una forma de hacerlo: observe cada orden posible en el que podría viajar a las ciudades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3042023"/>
            <a:ext cx="8185710" cy="312611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6540"/>
          <a:stretch/>
        </p:blipFill>
        <p:spPr>
          <a:xfrm>
            <a:off x="8322564" y="36576"/>
            <a:ext cx="3832860" cy="36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9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La </a:t>
            </a:r>
            <a:r>
              <a:rPr lang="en-US" sz="4400" dirty="0" err="1" smtClean="0"/>
              <a:t>Pila</a:t>
            </a:r>
            <a:endParaRPr lang="en-US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944" y="1899412"/>
            <a:ext cx="7509730" cy="322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9" y="1682496"/>
            <a:ext cx="10129448" cy="352425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La </a:t>
            </a:r>
            <a:r>
              <a:rPr lang="en-US" sz="4400" dirty="0" err="1" smtClean="0"/>
              <a:t>Pila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389888"/>
            <a:ext cx="10339560" cy="449884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Veamos la lista de tareas en acción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Esta estructura de datos se llama una pila.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La pila es una estructura de datos simple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462079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Su </a:t>
            </a:r>
            <a:r>
              <a:rPr lang="es-ES_tradnl" sz="2400" dirty="0"/>
              <a:t>computadora usa una pila internamente llamada pila de llamadas.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Aquí </a:t>
            </a:r>
            <a:r>
              <a:rPr lang="es-ES_tradnl" sz="2400" dirty="0"/>
              <a:t>hay una función simple</a:t>
            </a:r>
            <a:r>
              <a:rPr lang="es-ES_tradnl" sz="2400" dirty="0" smtClean="0"/>
              <a:t>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59" y="3103118"/>
            <a:ext cx="7095423" cy="183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Esta función te saluda y luego llama a otras dos funciones.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Estas </a:t>
            </a:r>
            <a:r>
              <a:rPr lang="es-ES_tradnl" sz="2400" dirty="0"/>
              <a:t>son esas dos funciones</a:t>
            </a:r>
            <a:r>
              <a:rPr lang="es-ES_tradnl" sz="2400" dirty="0" smtClean="0"/>
              <a:t>: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2943018"/>
            <a:ext cx="8115115" cy="108034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560" y="4235100"/>
            <a:ext cx="3665152" cy="88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1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34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Veamos qué sucede cuando llamas a una función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Supongamos </a:t>
            </a:r>
            <a:r>
              <a:rPr lang="es-ES_tradnl" sz="2400" dirty="0"/>
              <a:t>que llamas </a:t>
            </a:r>
            <a:r>
              <a:rPr lang="es-ES_tradnl" sz="2400" dirty="0" err="1" smtClean="0"/>
              <a:t>greet</a:t>
            </a:r>
            <a:r>
              <a:rPr lang="es-ES_tradnl" sz="2400" dirty="0" smtClean="0"/>
              <a:t> ("</a:t>
            </a:r>
            <a:r>
              <a:rPr lang="es-ES_tradnl" sz="2400" dirty="0" err="1"/>
              <a:t>maggie</a:t>
            </a:r>
            <a:r>
              <a:rPr lang="es-ES_tradnl" sz="2400" dirty="0"/>
              <a:t>").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Primero</a:t>
            </a:r>
            <a:r>
              <a:rPr lang="es-ES_tradnl" sz="2400" dirty="0"/>
              <a:t>, su computadora asigna una caja de memoria para esa llamada de función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Ahora </a:t>
            </a:r>
            <a:r>
              <a:rPr lang="es-ES_tradnl" sz="2400" dirty="0"/>
              <a:t>usemos la memoria. El nombre de la variable se establece en "</a:t>
            </a:r>
            <a:r>
              <a:rPr lang="es-ES_tradnl" sz="2400" dirty="0" err="1"/>
              <a:t>maggie</a:t>
            </a:r>
            <a:r>
              <a:rPr lang="es-ES_tradnl" sz="2400" dirty="0"/>
              <a:t>". Eso necesita ser guardado en la memoria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26" y="3327400"/>
            <a:ext cx="2527300" cy="11176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3708" y="5114066"/>
            <a:ext cx="2681732" cy="12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1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35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Cada vez que realiza una llamada de función, su computadora guarda los valores para todas las variables para esa llamada en la memoria de esta manera. A continuación, imprime </a:t>
            </a:r>
            <a:r>
              <a:rPr lang="es-ES_tradnl" sz="2400" b="1" dirty="0" err="1" smtClean="0"/>
              <a:t>hello</a:t>
            </a:r>
            <a:r>
              <a:rPr lang="es-ES_tradnl" sz="2400" b="1" dirty="0" smtClean="0"/>
              <a:t>, </a:t>
            </a:r>
            <a:r>
              <a:rPr lang="es-ES_tradnl" sz="2400" b="1" dirty="0" err="1"/>
              <a:t>maggie</a:t>
            </a:r>
            <a:r>
              <a:rPr lang="es-ES_tradnl" sz="2400" b="1" dirty="0"/>
              <a:t>! </a:t>
            </a:r>
            <a:endParaRPr lang="es-ES_tradnl" sz="2400" b="1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Entonces </a:t>
            </a:r>
            <a:r>
              <a:rPr lang="es-ES_tradnl" sz="2400" dirty="0"/>
              <a:t>llamas a </a:t>
            </a:r>
            <a:r>
              <a:rPr lang="es-ES_tradnl" sz="2400" b="1" dirty="0" smtClean="0"/>
              <a:t>greet2("</a:t>
            </a:r>
            <a:r>
              <a:rPr lang="es-ES_tradnl" sz="2400" b="1" dirty="0" err="1"/>
              <a:t>maggie</a:t>
            </a:r>
            <a:r>
              <a:rPr lang="es-ES_tradnl" sz="2400" b="1" dirty="0"/>
              <a:t>")</a:t>
            </a:r>
            <a:r>
              <a:rPr lang="es-ES_tradnl" sz="2400" dirty="0"/>
              <a:t>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Nuevamente</a:t>
            </a:r>
            <a:r>
              <a:rPr lang="es-ES_tradnl" sz="2400" dirty="0"/>
              <a:t>, su computadora asigna una caja de memoria para esta llamada de función</a:t>
            </a:r>
            <a:r>
              <a:rPr lang="es-ES_tradnl" sz="2400" dirty="0" smtClean="0"/>
              <a:t>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296" y="4034027"/>
            <a:ext cx="5101336" cy="212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36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Su computadora está usando una pila para estas cajas. </a:t>
            </a:r>
            <a:r>
              <a:rPr lang="es-ES_tradnl" sz="2400" dirty="0" smtClean="0"/>
              <a:t>La segunda caja se </a:t>
            </a:r>
            <a:r>
              <a:rPr lang="es-ES_tradnl" sz="2400" dirty="0"/>
              <a:t>agrega encima </a:t>
            </a:r>
            <a:r>
              <a:rPr lang="es-ES_tradnl" sz="2400" dirty="0" smtClean="0"/>
              <a:t>de la primera. </a:t>
            </a:r>
            <a:r>
              <a:rPr lang="es-ES_tradnl" sz="2400" dirty="0"/>
              <a:t>Imprimes </a:t>
            </a:r>
            <a:r>
              <a:rPr lang="en-US" sz="2400" b="1" dirty="0" smtClean="0"/>
              <a:t>how </a:t>
            </a:r>
            <a:r>
              <a:rPr lang="en-US" sz="2400" b="1" dirty="0"/>
              <a:t>are you, </a:t>
            </a:r>
            <a:r>
              <a:rPr lang="en-US" sz="2400" b="1" dirty="0" err="1"/>
              <a:t>maggie</a:t>
            </a:r>
            <a:r>
              <a:rPr lang="es-ES_tradnl" sz="2400" b="1" dirty="0" smtClean="0"/>
              <a:t>? </a:t>
            </a:r>
            <a:r>
              <a:rPr lang="es-ES_tradnl" sz="2400" dirty="0"/>
              <a:t>Luego </a:t>
            </a:r>
            <a:r>
              <a:rPr lang="es-ES_tradnl" sz="2400" dirty="0" smtClean="0"/>
              <a:t>se hace el </a:t>
            </a:r>
            <a:r>
              <a:rPr lang="es-ES_tradnl" sz="2400" u="sng" dirty="0" err="1" smtClean="0"/>
              <a:t>return</a:t>
            </a:r>
            <a:r>
              <a:rPr lang="es-ES_tradnl" sz="2400" dirty="0" smtClean="0"/>
              <a:t> de </a:t>
            </a:r>
            <a:r>
              <a:rPr lang="es-ES_tradnl" sz="2400" dirty="0"/>
              <a:t>la llamada a la función. Cuando esto sucede, </a:t>
            </a:r>
            <a:r>
              <a:rPr lang="es-ES_tradnl" sz="2400" dirty="0" smtClean="0"/>
              <a:t>la caja en </a:t>
            </a:r>
            <a:r>
              <a:rPr lang="es-ES_tradnl" sz="2400" dirty="0"/>
              <a:t>la parte superior de la pila </a:t>
            </a:r>
            <a:r>
              <a:rPr lang="es-ES_tradnl" sz="2400" dirty="0" smtClean="0"/>
              <a:t>sale.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6640" y="3263669"/>
            <a:ext cx="5053584" cy="2679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92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Ahora </a:t>
            </a:r>
            <a:r>
              <a:rPr lang="es-ES_tradnl" sz="2400" dirty="0" smtClean="0"/>
              <a:t>la caja superior </a:t>
            </a:r>
            <a:r>
              <a:rPr lang="es-ES_tradnl" sz="2400" dirty="0"/>
              <a:t>de la pila es para la función </a:t>
            </a:r>
            <a:r>
              <a:rPr lang="es-ES_tradnl" sz="2400" u="sng" dirty="0" err="1" smtClean="0"/>
              <a:t>greet</a:t>
            </a:r>
            <a:r>
              <a:rPr lang="es-ES_tradnl" sz="2400" dirty="0" smtClean="0"/>
              <a:t>, </a:t>
            </a:r>
            <a:r>
              <a:rPr lang="es-ES_tradnl" sz="2400" dirty="0"/>
              <a:t>lo que significa que regresó a la función de saludo.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Cuando </a:t>
            </a:r>
            <a:r>
              <a:rPr lang="es-ES_tradnl" sz="2400" dirty="0"/>
              <a:t>llamó a la función </a:t>
            </a:r>
            <a:r>
              <a:rPr lang="es-ES_tradnl" sz="2400" u="sng" dirty="0"/>
              <a:t>greet2</a:t>
            </a:r>
            <a:r>
              <a:rPr lang="es-ES_tradnl" sz="2400" dirty="0"/>
              <a:t>, la función </a:t>
            </a:r>
            <a:r>
              <a:rPr lang="es-ES_tradnl" sz="2400" u="sng" dirty="0" err="1"/>
              <a:t>greet</a:t>
            </a:r>
            <a:r>
              <a:rPr lang="es-ES_tradnl" sz="2400" dirty="0"/>
              <a:t> se completó parcialmente. Esta es la </a:t>
            </a:r>
            <a:r>
              <a:rPr lang="es-ES_tradnl" sz="2400" dirty="0" smtClean="0"/>
              <a:t>idea </a:t>
            </a:r>
            <a:r>
              <a:rPr lang="es-ES_tradnl" sz="2400" dirty="0"/>
              <a:t>detrás de esta sección: </a:t>
            </a:r>
            <a:r>
              <a:rPr lang="es-ES_tradnl" sz="2400" i="1" dirty="0"/>
              <a:t>cuando llama a una función desde otra función, la función de llamada se detiene en un estado parcialmente completado</a:t>
            </a:r>
            <a:r>
              <a:rPr lang="es-ES_tradnl" sz="2400" dirty="0"/>
              <a:t>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Todos </a:t>
            </a:r>
            <a:r>
              <a:rPr lang="es-ES_tradnl" sz="2400" dirty="0"/>
              <a:t>los valores de las variables para esa función todavía se almacenan en la memoria</a:t>
            </a:r>
            <a:r>
              <a:rPr lang="es-ES_tradnl" sz="2400" dirty="0" smtClean="0"/>
              <a:t>. Ahora </a:t>
            </a:r>
            <a:r>
              <a:rPr lang="es-ES_tradnl" sz="2400" dirty="0"/>
              <a:t>que ha terminado con la función </a:t>
            </a:r>
            <a:r>
              <a:rPr lang="es-ES_tradnl" sz="2400" u="sng" dirty="0"/>
              <a:t>greet2</a:t>
            </a:r>
            <a:r>
              <a:rPr lang="es-ES_tradnl" sz="2400" dirty="0"/>
              <a:t>, ha vuelto a la función </a:t>
            </a:r>
            <a:r>
              <a:rPr lang="es-ES_tradnl" sz="2400" u="sng" dirty="0" err="1"/>
              <a:t>greet</a:t>
            </a:r>
            <a:r>
              <a:rPr lang="es-ES_tradnl" sz="2400" dirty="0"/>
              <a:t> y retomó donde lo dejó.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Primero </a:t>
            </a:r>
            <a:r>
              <a:rPr lang="es-ES_tradnl" sz="2400" dirty="0"/>
              <a:t>imprime </a:t>
            </a:r>
            <a:r>
              <a:rPr lang="en-US" sz="2400" b="1" dirty="0"/>
              <a:t>getting ready to say bye….</a:t>
            </a:r>
            <a:r>
              <a:rPr lang="es-ES_tradnl" sz="2400" b="1" dirty="0" smtClean="0"/>
              <a:t> </a:t>
            </a:r>
            <a:r>
              <a:rPr lang="es-ES_tradnl" sz="2400" dirty="0"/>
              <a:t>Llama a la función </a:t>
            </a:r>
            <a:r>
              <a:rPr lang="es-ES_tradnl" sz="2400" u="sng" dirty="0" err="1" smtClean="0"/>
              <a:t>by</a:t>
            </a:r>
            <a:r>
              <a:rPr lang="es-ES_tradnl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3483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Se agrega un cuadro para esa función en la parte superior de la pila.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Entonces imprimes </a:t>
            </a:r>
            <a:r>
              <a:rPr lang="es-ES_tradnl" sz="2400" b="1" dirty="0"/>
              <a:t>ok </a:t>
            </a:r>
            <a:r>
              <a:rPr lang="es-ES_tradnl" sz="2400" b="1" dirty="0" err="1"/>
              <a:t>bye</a:t>
            </a:r>
            <a:r>
              <a:rPr lang="es-ES_tradnl" sz="2400" b="1" dirty="0"/>
              <a:t>! </a:t>
            </a:r>
            <a:r>
              <a:rPr lang="es-ES_tradnl" sz="2400" dirty="0"/>
              <a:t>y </a:t>
            </a:r>
            <a:r>
              <a:rPr lang="es-ES_tradnl" sz="2400" dirty="0" smtClean="0"/>
              <a:t>se hace el retorno </a:t>
            </a:r>
            <a:r>
              <a:rPr lang="es-ES_tradnl" sz="2400" dirty="0"/>
              <a:t>de la llamada a la </a:t>
            </a:r>
            <a:r>
              <a:rPr lang="es-ES_tradnl" sz="2400" dirty="0" smtClean="0"/>
              <a:t>función. Y </a:t>
            </a:r>
            <a:r>
              <a:rPr lang="es-ES_tradnl" sz="2400" dirty="0"/>
              <a:t>has vuelto a la función de saludo. </a:t>
            </a: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0273" y="2261108"/>
            <a:ext cx="2286000" cy="1460500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673" y="4669566"/>
            <a:ext cx="2959880" cy="1658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8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542032"/>
            <a:ext cx="10376136" cy="340156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No hay nada más que hacer, así que también </a:t>
            </a:r>
            <a:r>
              <a:rPr lang="es-ES_tradnl" sz="2400" dirty="0" smtClean="0"/>
              <a:t>se hace el retorno </a:t>
            </a:r>
            <a:r>
              <a:rPr lang="es-ES_tradnl" sz="2400" dirty="0"/>
              <a:t>de la función de saludo.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Esta </a:t>
            </a:r>
            <a:r>
              <a:rPr lang="es-ES_tradnl" sz="2400" dirty="0"/>
              <a:t>pila, utilizada para guardar las variables para múltiples funciones, se denomina </a:t>
            </a:r>
            <a:r>
              <a:rPr lang="es-ES_tradnl" sz="2400" i="1" dirty="0"/>
              <a:t>pila de llamadas</a:t>
            </a:r>
            <a:r>
              <a:rPr lang="es-ES_tradnl" sz="2400" dirty="0"/>
              <a:t>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143130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22437" y="448713"/>
            <a:ext cx="10673712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The traveling salesperson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22436" y="1484218"/>
            <a:ext cx="5667468" cy="4644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Suma la distancia total y luego elige el camino con la distancia más baja.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Hay </a:t>
            </a:r>
            <a:r>
              <a:rPr lang="es-ES_tradnl" sz="2400" dirty="0"/>
              <a:t>120 permutaciones con 5 ciudades, por lo que se necesitarán 120 operaciones para resolver el problema </a:t>
            </a:r>
            <a:r>
              <a:rPr lang="es-ES_tradnl" sz="2400" dirty="0" smtClean="0"/>
              <a:t>para 5 </a:t>
            </a:r>
            <a:r>
              <a:rPr lang="es-ES_tradnl" sz="2400" dirty="0"/>
              <a:t>ciudades.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Para </a:t>
            </a:r>
            <a:r>
              <a:rPr lang="es-ES_tradnl" sz="2400" dirty="0"/>
              <a:t>6 ciudades, se necesitarán 720 operaciones (hay 720 permutaciones). ¡Para 7 ciudades, se necesitarán 5.040 operaciones</a:t>
            </a:r>
            <a:r>
              <a:rPr lang="es-ES_tradnl" sz="2400" dirty="0" smtClean="0"/>
              <a:t>!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En </a:t>
            </a:r>
            <a:r>
              <a:rPr lang="es-ES_tradnl" sz="2400" dirty="0"/>
              <a:t>general, para n elementos, se necesitará n! (n factorial) operaciones para calcular el resultado. Entonces este es el tiempo O (n!), </a:t>
            </a:r>
            <a:r>
              <a:rPr lang="es-ES_tradnl" sz="2400" dirty="0" smtClean="0"/>
              <a:t>o </a:t>
            </a:r>
            <a:r>
              <a:rPr lang="es-ES_tradnl" sz="2400" dirty="0"/>
              <a:t>tiempo factorial. </a:t>
            </a: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356" r="3838"/>
          <a:stretch/>
        </p:blipFill>
        <p:spPr>
          <a:xfrm>
            <a:off x="6309360" y="1783041"/>
            <a:ext cx="5705856" cy="374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1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198" y="1590802"/>
            <a:ext cx="8640826" cy="446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5719586"/>
            <a:ext cx="10376136" cy="64008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Ahora</a:t>
            </a:r>
            <a:r>
              <a:rPr lang="en-US" sz="2400" dirty="0"/>
              <a:t> </a:t>
            </a:r>
            <a:r>
              <a:rPr lang="en-US" sz="2400" dirty="0" err="1"/>
              <a:t>veamos</a:t>
            </a:r>
            <a:r>
              <a:rPr lang="en-US" sz="2400" dirty="0"/>
              <a:t> la </a:t>
            </a:r>
            <a:r>
              <a:rPr lang="en-US" sz="2400" dirty="0" err="1"/>
              <a:t>pila</a:t>
            </a:r>
            <a:r>
              <a:rPr lang="en-US" sz="2400" dirty="0"/>
              <a:t> de </a:t>
            </a:r>
            <a:r>
              <a:rPr lang="en-US" sz="2400" dirty="0" err="1"/>
              <a:t>llamadas</a:t>
            </a:r>
            <a:r>
              <a:rPr lang="en-US" sz="2400" dirty="0"/>
              <a:t> en </a:t>
            </a:r>
            <a:r>
              <a:rPr lang="en-US" sz="2400" dirty="0" err="1"/>
              <a:t>acción</a:t>
            </a:r>
            <a:r>
              <a:rPr lang="en-US" sz="2400" dirty="0"/>
              <a:t> con </a:t>
            </a:r>
            <a:r>
              <a:rPr lang="en-US" sz="2400" dirty="0" err="1"/>
              <a:t>una</a:t>
            </a:r>
            <a:r>
              <a:rPr lang="en-US" sz="2400" dirty="0"/>
              <a:t> </a:t>
            </a:r>
            <a:r>
              <a:rPr lang="en-US" sz="2400" dirty="0" err="1"/>
              <a:t>función</a:t>
            </a:r>
            <a:r>
              <a:rPr lang="en-US" sz="2400" dirty="0"/>
              <a:t> </a:t>
            </a:r>
            <a:r>
              <a:rPr lang="en-US" sz="2400" dirty="0" err="1"/>
              <a:t>recursiva</a:t>
            </a:r>
            <a:r>
              <a:rPr lang="en-US" sz="2400" dirty="0"/>
              <a:t>.</a:t>
            </a:r>
            <a:endParaRPr lang="en-U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1444751"/>
            <a:ext cx="6627096" cy="398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45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¡</a:t>
            </a:r>
            <a:r>
              <a:rPr lang="es-ES_tradnl" sz="2400" dirty="0"/>
              <a:t>Las funciones recursivas también usan la pila de llamadas!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Veamos </a:t>
            </a:r>
            <a:r>
              <a:rPr lang="es-ES_tradnl" sz="2400" dirty="0"/>
              <a:t>esto </a:t>
            </a:r>
            <a:r>
              <a:rPr lang="es-ES_tradnl" sz="2400" dirty="0" smtClean="0"/>
              <a:t>con </a:t>
            </a:r>
            <a:r>
              <a:rPr lang="es-ES_tradnl" sz="2400" dirty="0"/>
              <a:t>la función </a:t>
            </a:r>
            <a:r>
              <a:rPr lang="es-ES_tradnl" sz="2400" u="sng" dirty="0"/>
              <a:t>factorial</a:t>
            </a:r>
            <a:r>
              <a:rPr lang="es-ES_tradnl" sz="2400" dirty="0"/>
              <a:t>. </a:t>
            </a:r>
            <a:r>
              <a:rPr lang="es-ES_tradnl" sz="2400" b="1" dirty="0" smtClean="0"/>
              <a:t>factorial(5</a:t>
            </a:r>
            <a:r>
              <a:rPr lang="es-ES_tradnl" sz="2400" b="1" dirty="0"/>
              <a:t>)</a:t>
            </a:r>
            <a:r>
              <a:rPr lang="es-ES_tradnl" sz="2400" dirty="0"/>
              <a:t> se escribe como </a:t>
            </a:r>
            <a:r>
              <a:rPr lang="es-ES_tradnl" sz="2400" dirty="0" smtClean="0"/>
              <a:t>5!, </a:t>
            </a:r>
            <a:r>
              <a:rPr lang="es-ES_tradnl" sz="2400" dirty="0"/>
              <a:t>y se define así: </a:t>
            </a:r>
            <a:r>
              <a:rPr lang="es-ES_tradnl" sz="2400" dirty="0" smtClean="0"/>
              <a:t>5</a:t>
            </a:r>
            <a:r>
              <a:rPr lang="es-ES_tradnl" sz="2400" dirty="0"/>
              <a:t>! = 5 * 4 * 3 * 2 * 1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 </a:t>
            </a:r>
            <a:r>
              <a:rPr lang="es-ES_tradnl" sz="2400" dirty="0"/>
              <a:t>Del mismo modo, </a:t>
            </a:r>
            <a:r>
              <a:rPr lang="es-ES_tradnl" sz="2400" b="1" dirty="0" smtClean="0"/>
              <a:t>factorial(3</a:t>
            </a:r>
            <a:r>
              <a:rPr lang="es-ES_tradnl" sz="2400" b="1" dirty="0"/>
              <a:t>)</a:t>
            </a:r>
            <a:r>
              <a:rPr lang="es-ES_tradnl" sz="2400" dirty="0"/>
              <a:t> es 3 * 2 * 1.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Aquí </a:t>
            </a:r>
            <a:r>
              <a:rPr lang="es-ES_tradnl" sz="2400" dirty="0"/>
              <a:t>hay una función recursiva para calcular el factorial de un número</a:t>
            </a:r>
            <a:r>
              <a:rPr lang="es-ES_tradnl" sz="2400" dirty="0" smtClean="0"/>
              <a:t>: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560" y="4278376"/>
            <a:ext cx="4267944" cy="188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68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586038"/>
            <a:ext cx="10376136" cy="435756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Ahora </a:t>
            </a:r>
            <a:r>
              <a:rPr lang="es-ES_tradnl" sz="2400" dirty="0" smtClean="0"/>
              <a:t>llamas a la </a:t>
            </a:r>
            <a:r>
              <a:rPr lang="es-ES_tradnl" sz="2400" dirty="0" err="1" smtClean="0"/>
              <a:t>funci</a:t>
            </a:r>
            <a:r>
              <a:rPr lang="es-ES" sz="2400" dirty="0" err="1" smtClean="0"/>
              <a:t>ón</a:t>
            </a:r>
            <a:r>
              <a:rPr lang="es-ES_tradnl" sz="2400" dirty="0" smtClean="0"/>
              <a:t> </a:t>
            </a:r>
            <a:r>
              <a:rPr lang="es-ES_tradnl" sz="2400" b="1" dirty="0" err="1" smtClean="0"/>
              <a:t>fact</a:t>
            </a:r>
            <a:r>
              <a:rPr lang="es-ES_tradnl" sz="2400" b="1" dirty="0" smtClean="0"/>
              <a:t>(3</a:t>
            </a:r>
            <a:r>
              <a:rPr lang="es-ES_tradnl" sz="2400" b="1" dirty="0"/>
              <a:t>)</a:t>
            </a:r>
            <a:r>
              <a:rPr lang="es-ES_tradnl" sz="2400" dirty="0"/>
              <a:t>. Veamos esta llamada línea por línea y veamos cómo cambia la pila.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Recuerde</a:t>
            </a:r>
            <a:r>
              <a:rPr lang="es-ES_tradnl" sz="2400" dirty="0"/>
              <a:t>, </a:t>
            </a:r>
            <a:r>
              <a:rPr lang="es-ES_tradnl" sz="2400" dirty="0" smtClean="0"/>
              <a:t>la caja superior </a:t>
            </a:r>
            <a:r>
              <a:rPr lang="es-ES_tradnl" sz="2400" dirty="0"/>
              <a:t>de la pila le dice qué llamada </a:t>
            </a:r>
            <a:r>
              <a:rPr lang="es-ES_tradnl" sz="2400" dirty="0" smtClean="0"/>
              <a:t>a </a:t>
            </a:r>
            <a:r>
              <a:rPr lang="es-ES_tradnl" sz="2400" u="sng" dirty="0" err="1" smtClean="0"/>
              <a:t>fact</a:t>
            </a:r>
            <a:r>
              <a:rPr lang="es-ES_tradnl" sz="2400" dirty="0" smtClean="0"/>
              <a:t> está </a:t>
            </a:r>
            <a:r>
              <a:rPr lang="es-ES_tradnl" sz="2400" dirty="0"/>
              <a:t>actualmente</a:t>
            </a:r>
            <a:r>
              <a:rPr lang="es-ES_tradnl" sz="2400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722" y="2955098"/>
            <a:ext cx="7654662" cy="330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4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44</a:t>
            </a:fld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047" y="0"/>
            <a:ext cx="7353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06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45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12132" y="5303520"/>
            <a:ext cx="10376136" cy="987552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Tenga en cuenta que cada llamada a </a:t>
            </a:r>
            <a:r>
              <a:rPr lang="es-ES_tradnl" sz="2400" u="sng" dirty="0" err="1"/>
              <a:t>fact</a:t>
            </a:r>
            <a:r>
              <a:rPr lang="es-ES_tradnl" sz="2400" dirty="0"/>
              <a:t> tiene su propia copia de x. No puede acceder a una copia de x de una función diferente</a:t>
            </a:r>
            <a:r>
              <a:rPr lang="es-ES_tradnl" sz="2400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338" y="1622614"/>
            <a:ext cx="8479790" cy="349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5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46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4286232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La pila juega un papel importante en la recursividad. En el ejemplo inicial, hubo dos enfoques para encontrar la </a:t>
            </a:r>
            <a:r>
              <a:rPr lang="es-ES_tradnl" sz="2400" dirty="0" smtClean="0"/>
              <a:t>llave. </a:t>
            </a:r>
            <a:r>
              <a:rPr lang="es-ES_tradnl" sz="2400" dirty="0"/>
              <a:t>Aquí está la primera forma de nuevo.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272" y="1700784"/>
            <a:ext cx="3997111" cy="441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7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De esta manera, crea una pila de </a:t>
            </a:r>
            <a:r>
              <a:rPr lang="es-ES_tradnl" sz="2400" dirty="0" smtClean="0"/>
              <a:t>cajas para </a:t>
            </a:r>
            <a:r>
              <a:rPr lang="es-ES_tradnl" sz="2400" dirty="0"/>
              <a:t>buscar, de modo que siempre sepa qué </a:t>
            </a:r>
            <a:r>
              <a:rPr lang="es-ES_tradnl" sz="2400" dirty="0" smtClean="0"/>
              <a:t>cajas aún </a:t>
            </a:r>
            <a:r>
              <a:rPr lang="es-ES_tradnl" sz="2400" dirty="0"/>
              <a:t>necesita </a:t>
            </a:r>
            <a:r>
              <a:rPr lang="es-ES_tradnl" sz="2400" dirty="0" smtClean="0"/>
              <a:t>buscar.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/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914" y="2706185"/>
            <a:ext cx="4868926" cy="350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47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Pero en el enfoque recursivo, no hay pila. </a:t>
            </a:r>
            <a:endParaRPr lang="es-ES_tradnl" sz="2400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0779" y="2706107"/>
            <a:ext cx="5364988" cy="32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5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7152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</a:t>
            </a:r>
            <a:r>
              <a:rPr lang="es-ES_tradnl" sz="4400"/>
              <a:t>llamadas </a:t>
            </a:r>
            <a:endParaRPr lang="es-ES_tradnl" sz="4400" smtClean="0"/>
          </a:p>
          <a:p>
            <a:r>
              <a:rPr lang="es-ES_tradnl" sz="4400" dirty="0" smtClean="0"/>
              <a:t>con </a:t>
            </a:r>
            <a:r>
              <a:rPr lang="es-ES_tradnl" sz="4400" dirty="0"/>
              <a:t>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926080"/>
            <a:ext cx="4322808" cy="301752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Si no hay una pila, ¿cómo sabe su algoritmo qué </a:t>
            </a:r>
            <a:r>
              <a:rPr lang="es-ES_tradnl" sz="2400" dirty="0" smtClean="0"/>
              <a:t>cajas todavía </a:t>
            </a:r>
            <a:r>
              <a:rPr lang="es-ES_tradnl" sz="2400" dirty="0"/>
              <a:t>tiene que mirar? Aquí hay un ejemplo</a:t>
            </a:r>
            <a:r>
              <a:rPr lang="es-ES_tradnl" sz="2400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8394" y="314590"/>
            <a:ext cx="5591606" cy="577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2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The traveling salesperson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024806"/>
            <a:ext cx="10385280" cy="365471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Se requieren muchas operaciones para todo excepto los números más pequeños.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Una </a:t>
            </a:r>
            <a:r>
              <a:rPr lang="es-ES_tradnl" sz="2400" dirty="0"/>
              <a:t>vez que se trata de más de 100 ciudades, es imposible calcular la respuesta a </a:t>
            </a:r>
            <a:r>
              <a:rPr lang="es-ES_tradnl" sz="2400" dirty="0" smtClean="0"/>
              <a:t>tiempo.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Este </a:t>
            </a:r>
            <a:r>
              <a:rPr lang="es-ES_tradnl" sz="2400" dirty="0"/>
              <a:t>es un algoritmo terrible! Opus debería usar uno diferente, ¿verdad? Pero no puede. Este es uno de los problemas </a:t>
            </a:r>
            <a:r>
              <a:rPr lang="es-ES_tradnl" sz="2400" i="1" dirty="0"/>
              <a:t>no resueltos en informática</a:t>
            </a:r>
            <a:r>
              <a:rPr lang="es-ES_tradnl" sz="2400" dirty="0"/>
              <a:t>. No existe un algoritmo rápido conocido para él, y las personas inteligentes piensan que es imposible tener un algoritmo inteligente para este problema.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Lo </a:t>
            </a:r>
            <a:r>
              <a:rPr lang="es-ES_tradnl" sz="2400" dirty="0"/>
              <a:t>mejor que podemos hacer es encontrar una solución </a:t>
            </a:r>
            <a:r>
              <a:rPr lang="es-ES_tradnl" sz="2400" dirty="0" smtClean="0"/>
              <a:t>aproximada (lo veremos m</a:t>
            </a:r>
            <a:r>
              <a:rPr lang="es-ES" sz="2400" dirty="0" err="1" smtClean="0"/>
              <a:t>ás</a:t>
            </a:r>
            <a:r>
              <a:rPr lang="es-ES" sz="2400" dirty="0" smtClean="0"/>
              <a:t> adelante)</a:t>
            </a:r>
            <a:r>
              <a:rPr lang="es-ES_tradnl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1710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En este punto, la pila de llamadas se ve así</a:t>
            </a:r>
            <a:r>
              <a:rPr lang="es-ES_tradnl" sz="2400" dirty="0" smtClean="0"/>
              <a:t>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784" y="2466594"/>
            <a:ext cx="5170424" cy="364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29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7613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¡El "montón de cajas" se guarda en la pila!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Esta </a:t>
            </a:r>
            <a:r>
              <a:rPr lang="es-ES_tradnl" sz="2400" dirty="0"/>
              <a:t>es una pila de llamadas de función a medio completar, cada una con su propia lista de </a:t>
            </a:r>
            <a:r>
              <a:rPr lang="es-ES_tradnl" sz="2400" dirty="0" smtClean="0"/>
              <a:t>cajas a </a:t>
            </a:r>
            <a:r>
              <a:rPr lang="es-ES_tradnl" sz="2400" dirty="0"/>
              <a:t>medio completar para examinar. El uso de la pila es conveniente porque no tiene que hacer un seguimiento de una pila de cajas, la pila lo hace por usted</a:t>
            </a:r>
            <a:r>
              <a:rPr lang="es-ES_tradnl" sz="2400" dirty="0" smtClean="0"/>
              <a:t>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Usar </a:t>
            </a:r>
            <a:r>
              <a:rPr lang="es-ES_tradnl" sz="2400" dirty="0"/>
              <a:t>la pila es conveniente, pero tiene un costo: guardar toda esa información puede ocupar mucha memoria. Cada una de esas llamadas a funciones ocupa algo de memoria, y cuando su pila es demasiado alta, eso significa que su computadora está guardando información para muchas llamadas a funciones.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En ese punto, p</a:t>
            </a:r>
            <a:r>
              <a:rPr lang="es-ES_tradnl" sz="2400" dirty="0" smtClean="0"/>
              <a:t>uede </a:t>
            </a:r>
            <a:r>
              <a:rPr lang="es-ES_tradnl" sz="2400" dirty="0"/>
              <a:t>reescribir su código para usar un bucle en su lugar.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45396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2677" y="2273554"/>
            <a:ext cx="9898065" cy="26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z="4400" dirty="0" smtClean="0"/>
              <a:t>La </a:t>
            </a:r>
            <a:r>
              <a:rPr lang="es-ES_tradnl" sz="4400" dirty="0"/>
              <a:t>pila de llamadas con recursividad</a:t>
            </a:r>
            <a:r>
              <a:rPr lang="es-ES_tradnl" sz="4400" dirty="0" smtClean="0"/>
              <a:t> </a:t>
            </a:r>
            <a:endParaRPr lang="es-ES_tradnl" sz="4400" dirty="0"/>
          </a:p>
          <a:p>
            <a:endParaRPr lang="en-US" sz="4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351" y="2662682"/>
            <a:ext cx="10014341" cy="2092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5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54</a:t>
            </a:fld>
            <a:endParaRPr lang="en-US" sz="16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97" y="1225297"/>
            <a:ext cx="11123206" cy="439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18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6</a:t>
            </a:fld>
            <a:endParaRPr lang="en-US" sz="1600" dirty="0"/>
          </a:p>
        </p:txBody>
      </p:sp>
      <p:sp>
        <p:nvSpPr>
          <p:cNvPr id="3" name="Rectángulo 2"/>
          <p:cNvSpPr/>
          <p:nvPr/>
        </p:nvSpPr>
        <p:spPr>
          <a:xfrm>
            <a:off x="4017741" y="2470672"/>
            <a:ext cx="4164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Selection Sort</a:t>
            </a:r>
            <a:endParaRPr lang="es-ES" sz="5400" b="1" dirty="0">
              <a:ln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042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4981176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Pongamos todo junto para aprender su segundo algoritmo</a:t>
            </a:r>
            <a:r>
              <a:rPr lang="es-ES_tradnl" sz="2400" dirty="0" smtClean="0"/>
              <a:t>: </a:t>
            </a:r>
            <a:r>
              <a:rPr lang="es-ES_tradnl" sz="2400" dirty="0" err="1" smtClean="0"/>
              <a:t>selection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sort</a:t>
            </a:r>
            <a:r>
              <a:rPr lang="es-ES_tradnl" sz="2400" dirty="0" smtClean="0"/>
              <a:t>. 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Para </a:t>
            </a:r>
            <a:r>
              <a:rPr lang="es-ES_tradnl" sz="2400" dirty="0"/>
              <a:t>seguir esta sección, </a:t>
            </a:r>
            <a:r>
              <a:rPr lang="es-ES_tradnl" sz="2400" dirty="0" smtClean="0"/>
              <a:t>debes </a:t>
            </a:r>
            <a:r>
              <a:rPr lang="es-ES_tradnl" sz="2400" dirty="0"/>
              <a:t>comprender </a:t>
            </a:r>
            <a:r>
              <a:rPr lang="es-ES_tradnl" sz="2400" dirty="0" smtClean="0"/>
              <a:t>los arreglos y </a:t>
            </a:r>
            <a:r>
              <a:rPr lang="es-ES_tradnl" sz="2400" dirty="0"/>
              <a:t>las listas, así como la notación Big O.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Supongamos </a:t>
            </a:r>
            <a:r>
              <a:rPr lang="es-ES_tradnl" sz="2400" dirty="0"/>
              <a:t>que tienes un montón de música en tu computadora</a:t>
            </a:r>
            <a:r>
              <a:rPr lang="es-ES_tradnl" sz="2400" dirty="0" smtClean="0"/>
              <a:t>. Para </a:t>
            </a:r>
            <a:r>
              <a:rPr lang="es-ES_tradnl" sz="2400" dirty="0"/>
              <a:t>cada artista, tienes una cuenta de </a:t>
            </a:r>
            <a:r>
              <a:rPr lang="es-ES_tradnl" sz="2400" dirty="0" smtClean="0"/>
              <a:t>las veces de ‘</a:t>
            </a:r>
            <a:r>
              <a:rPr lang="es-ES_tradnl" sz="2400" dirty="0" err="1" smtClean="0"/>
              <a:t>play</a:t>
            </a:r>
            <a:r>
              <a:rPr lang="es-ES_tradnl" sz="2400" dirty="0" smtClean="0"/>
              <a:t>’. </a:t>
            </a: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3211" y="1243584"/>
            <a:ext cx="4352779" cy="4297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0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421308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Desea ordenar esta lista de más a menos </a:t>
            </a:r>
            <a:r>
              <a:rPr lang="es-ES_tradnl" sz="2400" dirty="0" smtClean="0"/>
              <a:t>reproducido, </a:t>
            </a:r>
            <a:r>
              <a:rPr lang="es-ES_tradnl" sz="2400" dirty="0"/>
              <a:t>para poder clasificar a sus artistas favoritos. ¿Cómo puedes hacerlo</a:t>
            </a:r>
            <a:r>
              <a:rPr lang="es-ES_tradnl" sz="2400" dirty="0" smtClean="0"/>
              <a:t>?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Una </a:t>
            </a:r>
            <a:r>
              <a:rPr lang="es-ES_tradnl" sz="2400" dirty="0"/>
              <a:t>forma es revisar la lista y encontrar el artista más reproducido</a:t>
            </a:r>
            <a:r>
              <a:rPr lang="es-ES_tradnl" sz="2400" dirty="0" smtClean="0"/>
              <a:t>. Agrega </a:t>
            </a:r>
            <a:r>
              <a:rPr lang="es-ES_tradnl" sz="2400" dirty="0"/>
              <a:t>ese artista a una nueva lista. </a:t>
            </a:r>
            <a:endParaRPr lang="es-ES_tradnl" sz="2400" dirty="0" smtClean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48" y="1691640"/>
            <a:ext cx="6328715" cy="359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816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84973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smtClean="0"/>
              <a:t>Selection sort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28800"/>
            <a:ext cx="10385280" cy="41148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Hazlo de nuevo para encontrar el siguiente artista más reproducido. Sigue haciendo esto y terminarás con una lista ordenada</a:t>
            </a:r>
            <a:r>
              <a:rPr lang="es-ES_tradnl" sz="2400" dirty="0" smtClean="0"/>
              <a:t>.</a:t>
            </a:r>
            <a:endParaRPr lang="es-ES_tradnl" sz="24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99" y="2646855"/>
            <a:ext cx="6070581" cy="362658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1312" y="2270388"/>
            <a:ext cx="3558149" cy="3905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1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39463</TotalTime>
  <Words>2657</Words>
  <Application>Microsoft Macintosh PowerPoint</Application>
  <PresentationFormat>Panorámica</PresentationFormat>
  <Paragraphs>298</Paragraphs>
  <Slides>54</Slides>
  <Notes>53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54</vt:i4>
      </vt:variant>
    </vt:vector>
  </HeadingPairs>
  <TitlesOfParts>
    <vt:vector size="59" baseType="lpstr">
      <vt:lpstr>Calibri</vt:lpstr>
      <vt:lpstr>Calibri Light</vt:lpstr>
      <vt:lpstr>Wingdings</vt:lpstr>
      <vt:lpstr>Arial</vt:lpstr>
      <vt:lpstr>Retrospección</vt:lpstr>
      <vt:lpstr>Algoritmos y Complejidad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Users Preferences in Online Social Networks</dc:title>
  <dc:creator>Lorena Recalde</dc:creator>
  <cp:lastModifiedBy>Lorena Recalde</cp:lastModifiedBy>
  <cp:revision>488</cp:revision>
  <dcterms:created xsi:type="dcterms:W3CDTF">2018-09-05T16:34:01Z</dcterms:created>
  <dcterms:modified xsi:type="dcterms:W3CDTF">2019-10-28T00:39:46Z</dcterms:modified>
</cp:coreProperties>
</file>